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5"/>
  </p:notesMasterIdLst>
  <p:sldIdLst>
    <p:sldId id="257" r:id="rId4"/>
    <p:sldId id="258" r:id="rId5"/>
    <p:sldId id="259" r:id="rId6"/>
    <p:sldId id="263" r:id="rId7"/>
    <p:sldId id="261" r:id="rId8"/>
    <p:sldId id="264" r:id="rId9"/>
    <p:sldId id="266" r:id="rId10"/>
    <p:sldId id="267" r:id="rId11"/>
    <p:sldId id="269" r:id="rId12"/>
    <p:sldId id="270" r:id="rId13"/>
    <p:sldId id="260" r:id="rId14"/>
  </p:sldIdLst>
  <p:sldSz cx="9144000" cy="5143500" type="screen16x9"/>
  <p:notesSz cx="6858000" cy="9144000"/>
  <p:embeddedFontLst>
    <p:embeddedFont>
      <p:font typeface="Dosis" panose="020B0604020202020204" charset="0"/>
      <p:regular r:id="rId16"/>
      <p:bold r:id="rId17"/>
    </p:embeddedFont>
    <p:embeddedFont>
      <p:font typeface="Roboto" panose="020B0604020202020204" charset="0"/>
      <p:regular r:id="rId18"/>
      <p:bold r:id="rId19"/>
      <p:italic r:id="rId20"/>
      <p:boldItalic r:id="rId21"/>
    </p:embeddedFont>
    <p:embeddedFont>
      <p:font typeface="Roboto Black" panose="020B0604020202020204" charset="0"/>
      <p:bold r:id="rId22"/>
      <p:boldItalic r:id="rId23"/>
    </p:embeddedFont>
    <p:embeddedFont>
      <p:font typeface="Roboto Thin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5C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09"/>
  </p:normalViewPr>
  <p:slideViewPr>
    <p:cSldViewPr snapToGrid="0">
      <p:cViewPr varScale="1">
        <p:scale>
          <a:sx n="138" d="100"/>
          <a:sy n="138" d="100"/>
        </p:scale>
        <p:origin x="114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9.fntdata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390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5593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787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1834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1055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lvl="0">
              <a:buClr>
                <a:srgbClr val="295269"/>
              </a:buClr>
            </a:pPr>
            <a:r>
              <a:rPr lang="en-GB" sz="56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Marketing Attribution</a:t>
            </a:r>
          </a:p>
          <a:p>
            <a:pPr lvl="0">
              <a:buClr>
                <a:srgbClr val="295269"/>
              </a:buClr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Data </a:t>
            </a:r>
            <a:r>
              <a:rPr lang="en-US" sz="2800" dirty="0" err="1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analyse</a:t>
            </a: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 with SQL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Ekaterina Chernyakova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22/05/2020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94000" y="997111"/>
            <a:ext cx="9338982" cy="816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2.3 </a:t>
            </a:r>
            <a:r>
              <a:rPr lang="en-GB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How many last touches on the purchase page is each campaign responsible for?</a:t>
            </a:r>
          </a:p>
          <a:p>
            <a:pPr lvl="0"/>
            <a:endParaRPr lang="en-GB"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/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129553"/>
            <a:ext cx="3870900" cy="40139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WITH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last_touch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AS (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SELECT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MAX(timestamp) as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last_touch_at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FROM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page_visits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GROUP BY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last_attr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AS (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SELECT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lt.user_id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lt.last_touch_at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pv.utm_source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pv.utm_campaign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FROM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last_touch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as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JOIN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page_visits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as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ON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lt.user_id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=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pv.user_id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AND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lt.last_touch_at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=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pv.timestamp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b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select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last_attr.utm_source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last_attr.utm_campaign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count (*)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from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last_attr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group by 2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order by 3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0" y="1129553"/>
            <a:ext cx="5179100" cy="213135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1100" dirty="0">
                <a:latin typeface="Roboto"/>
                <a:ea typeface="Roboto"/>
                <a:cs typeface="Courier New" panose="02070309020205020404" pitchFamily="49" charset="0"/>
                <a:sym typeface="Roboto"/>
              </a:rPr>
              <a:t>From the table below we can see that :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GB" sz="1100" dirty="0">
              <a:latin typeface="Roboto"/>
              <a:ea typeface="Roboto"/>
              <a:cs typeface="Courier New" panose="02070309020205020404" pitchFamily="49" charset="0"/>
              <a:sym typeface="Roboto"/>
            </a:endParaRP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100" dirty="0">
                <a:latin typeface="Roboto"/>
                <a:ea typeface="Roboto"/>
                <a:cs typeface="Courier New" panose="02070309020205020404" pitchFamily="49" charset="0"/>
                <a:sym typeface="Roboto"/>
              </a:rPr>
              <a:t>Most of the last users interactions on the purchase page were with ‘weekly-newsletter’ campaign on email </a:t>
            </a:r>
            <a:r>
              <a:rPr lang="en-GB" sz="1100" dirty="0" err="1">
                <a:latin typeface="Roboto"/>
                <a:ea typeface="Roboto"/>
                <a:cs typeface="Courier New" panose="02070309020205020404" pitchFamily="49" charset="0"/>
                <a:sym typeface="Roboto"/>
              </a:rPr>
              <a:t>utm_source</a:t>
            </a:r>
            <a:endParaRPr lang="en-GB" sz="1100" dirty="0">
              <a:latin typeface="Roboto"/>
              <a:ea typeface="Roboto"/>
              <a:cs typeface="Courier New" panose="02070309020205020404" pitchFamily="49" charset="0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GB" sz="1100" dirty="0">
              <a:latin typeface="Roboto"/>
              <a:ea typeface="Roboto"/>
              <a:cs typeface="Courier New" panose="02070309020205020404" pitchFamily="49" charset="0"/>
              <a:sym typeface="Roboto"/>
            </a:endParaRP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100" dirty="0">
                <a:latin typeface="Roboto"/>
                <a:ea typeface="Roboto"/>
                <a:cs typeface="Courier New" panose="02070309020205020404" pitchFamily="49" charset="0"/>
                <a:sym typeface="Roboto"/>
              </a:rPr>
              <a:t>The second biggest amount of users had their last touch on the purchase page on </a:t>
            </a:r>
            <a:r>
              <a:rPr lang="en-GB" sz="1100" dirty="0" err="1">
                <a:latin typeface="Roboto"/>
                <a:ea typeface="Roboto"/>
                <a:cs typeface="Courier New" panose="02070309020205020404" pitchFamily="49" charset="0"/>
                <a:sym typeface="Roboto"/>
              </a:rPr>
              <a:t>facebook</a:t>
            </a:r>
            <a:r>
              <a:rPr lang="en-GB" sz="1100" dirty="0">
                <a:latin typeface="Roboto"/>
                <a:ea typeface="Roboto"/>
                <a:cs typeface="Courier New" panose="02070309020205020404" pitchFamily="49" charset="0"/>
                <a:sym typeface="Roboto"/>
              </a:rPr>
              <a:t> with ‘</a:t>
            </a:r>
            <a:r>
              <a:rPr lang="en-GB" sz="1100" dirty="0" err="1">
                <a:latin typeface="Roboto"/>
                <a:ea typeface="Roboto"/>
                <a:cs typeface="Courier New" panose="02070309020205020404" pitchFamily="49" charset="0"/>
                <a:sym typeface="Roboto"/>
              </a:rPr>
              <a:t>retargetting</a:t>
            </a:r>
            <a:r>
              <a:rPr lang="en-GB" sz="1100" dirty="0">
                <a:latin typeface="Roboto"/>
                <a:ea typeface="Roboto"/>
                <a:cs typeface="Courier New" panose="02070309020205020404" pitchFamily="49" charset="0"/>
                <a:sym typeface="Roboto"/>
              </a:rPr>
              <a:t>-ad’ campaign 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GB" sz="1100" dirty="0">
              <a:latin typeface="Roboto"/>
              <a:ea typeface="Roboto"/>
              <a:cs typeface="Courier New" panose="02070309020205020404" pitchFamily="49" charset="0"/>
              <a:sym typeface="Roboto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AE36E8C-CE67-4263-BDA7-E35592CA3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66782"/>
            <a:ext cx="5179100" cy="197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36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  Optimising the campaign budget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177975" y="1201325"/>
            <a:ext cx="8520600" cy="186053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altLang="en-US" sz="1200" dirty="0">
                <a:solidFill>
                  <a:srgbClr val="484848"/>
                </a:solidFill>
                <a:highlight>
                  <a:srgbClr val="FFFFFF"/>
                </a:highlight>
                <a:latin typeface="Roboto" panose="020B0604020202020204" charset="0"/>
                <a:ea typeface="Roboto" panose="020B0604020202020204" charset="0"/>
              </a:rPr>
              <a:t>If </a:t>
            </a:r>
            <a:r>
              <a:rPr lang="en-US" altLang="en-US" sz="1200" dirty="0" err="1">
                <a:solidFill>
                  <a:srgbClr val="484848"/>
                </a:solidFill>
                <a:highlight>
                  <a:srgbClr val="FFFFFF"/>
                </a:highlight>
                <a:latin typeface="Roboto" panose="020B0604020202020204" charset="0"/>
                <a:ea typeface="Roboto" panose="020B0604020202020204" charset="0"/>
              </a:rPr>
              <a:t>CoolTShirts</a:t>
            </a:r>
            <a:r>
              <a:rPr lang="en-US" altLang="en-US" sz="1200" dirty="0">
                <a:solidFill>
                  <a:srgbClr val="484848"/>
                </a:solidFill>
                <a:highlight>
                  <a:srgbClr val="FFFFFF"/>
                </a:highlight>
                <a:latin typeface="Roboto" panose="020B0604020202020204" charset="0"/>
                <a:ea typeface="Roboto" panose="020B0604020202020204" charset="0"/>
              </a:rPr>
              <a:t> wanted to re-invest in 5 campaigns, I would recommend to pick</a:t>
            </a:r>
            <a:r>
              <a:rPr lang="en-US" altLang="en-US" sz="1200" dirty="0">
                <a:solidFill>
                  <a:srgbClr val="484848"/>
                </a:solidFill>
                <a:highlight>
                  <a:srgbClr val="FFFFFF"/>
                </a:highlight>
                <a:latin typeface="Roboto"/>
                <a:ea typeface="Roboto"/>
                <a:sym typeface="Roboto"/>
              </a:rPr>
              <a:t>: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646466"/>
                </a:solidFill>
                <a:highlight>
                  <a:srgbClr val="FFFFFF"/>
                </a:highlight>
              </a:rPr>
              <a:t>weekly-newsletter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200" dirty="0" err="1">
                <a:solidFill>
                  <a:srgbClr val="646466"/>
                </a:solidFill>
                <a:highlight>
                  <a:srgbClr val="FFFFFF"/>
                </a:highlight>
              </a:rPr>
              <a:t>retargetting</a:t>
            </a:r>
            <a:r>
              <a:rPr lang="en-GB" sz="1200" dirty="0">
                <a:solidFill>
                  <a:srgbClr val="646466"/>
                </a:solidFill>
                <a:highlight>
                  <a:srgbClr val="FFFFFF"/>
                </a:highlight>
              </a:rPr>
              <a:t>-ad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200" dirty="0" err="1">
                <a:solidFill>
                  <a:srgbClr val="646466"/>
                </a:solidFill>
                <a:highlight>
                  <a:srgbClr val="FFFFFF"/>
                </a:highlight>
              </a:rPr>
              <a:t>retargetting</a:t>
            </a:r>
            <a:r>
              <a:rPr lang="en-GB" sz="1200" dirty="0">
                <a:solidFill>
                  <a:srgbClr val="646466"/>
                </a:solidFill>
                <a:highlight>
                  <a:srgbClr val="FFFFFF"/>
                </a:highlight>
              </a:rPr>
              <a:t>-campaign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646466"/>
                </a:solidFill>
                <a:highlight>
                  <a:srgbClr val="FFFFFF"/>
                </a:highlight>
              </a:rPr>
              <a:t>paid-search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altLang="en-US" sz="1200" dirty="0">
                <a:solidFill>
                  <a:srgbClr val="484848"/>
                </a:solidFill>
                <a:highlight>
                  <a:srgbClr val="FFFFFF"/>
                </a:highlight>
                <a:latin typeface="Roboto"/>
                <a:ea typeface="Roboto"/>
                <a:sym typeface="Roboto"/>
              </a:rPr>
              <a:t>Because from all campaigns these four brought the biggest amount of users to the purchase page. 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altLang="en-US" sz="1200" dirty="0">
                <a:solidFill>
                  <a:srgbClr val="484848"/>
                </a:solidFill>
                <a:highlight>
                  <a:srgbClr val="FFFFFF"/>
                </a:highlight>
                <a:latin typeface="Roboto"/>
                <a:ea typeface="Roboto"/>
                <a:sym typeface="Roboto"/>
              </a:rPr>
              <a:t>And the last would be </a:t>
            </a:r>
            <a:r>
              <a:rPr lang="en-US" altLang="en-US" sz="1200" dirty="0">
                <a:solidFill>
                  <a:srgbClr val="484848"/>
                </a:solidFill>
                <a:latin typeface="+mj-lt"/>
                <a:ea typeface="Roboto"/>
                <a:sym typeface="Roboto"/>
              </a:rPr>
              <a:t>interview-with-cool-</a:t>
            </a:r>
            <a:r>
              <a:rPr lang="en-US" altLang="en-US" sz="1200" dirty="0" err="1">
                <a:solidFill>
                  <a:srgbClr val="484848"/>
                </a:solidFill>
                <a:latin typeface="+mj-lt"/>
                <a:ea typeface="Roboto"/>
                <a:sym typeface="Roboto"/>
              </a:rPr>
              <a:t>tshirts</a:t>
            </a:r>
            <a:r>
              <a:rPr lang="en-US" altLang="en-US" sz="1200" dirty="0">
                <a:solidFill>
                  <a:srgbClr val="484848"/>
                </a:solidFill>
                <a:latin typeface="+mj-lt"/>
                <a:ea typeface="Roboto"/>
                <a:sym typeface="Roboto"/>
              </a:rPr>
              <a:t>-founder</a:t>
            </a:r>
            <a:r>
              <a:rPr lang="en-US" altLang="en-US" sz="1200" dirty="0">
                <a:solidFill>
                  <a:srgbClr val="484848"/>
                </a:solidFill>
                <a:latin typeface="Roboto"/>
                <a:ea typeface="Roboto"/>
                <a:sym typeface="Roboto"/>
              </a:rPr>
              <a:t> since this campaign attracted the </a:t>
            </a:r>
            <a:r>
              <a:rPr lang="en-US" altLang="en-US" sz="1200" dirty="0">
                <a:solidFill>
                  <a:srgbClr val="484848"/>
                </a:solidFill>
                <a:highlight>
                  <a:srgbClr val="FFFFFF"/>
                </a:highlight>
                <a:latin typeface="Roboto"/>
                <a:ea typeface="Roboto"/>
                <a:sym typeface="Roboto"/>
              </a:rPr>
              <a:t>biggest amount of users to visit </a:t>
            </a:r>
            <a:r>
              <a:rPr lang="en-US" altLang="en-US" sz="1200" dirty="0">
                <a:solidFill>
                  <a:srgbClr val="484848"/>
                </a:solidFill>
                <a:highlight>
                  <a:srgbClr val="FFFFFF"/>
                </a:highlight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en-US" sz="1200" dirty="0" err="1">
                <a:solidFill>
                  <a:srgbClr val="484848"/>
                </a:solidFill>
                <a:highlight>
                  <a:srgbClr val="FFFFFF"/>
                </a:highlight>
                <a:latin typeface="Roboto" panose="020B0604020202020204" charset="0"/>
                <a:ea typeface="Roboto" panose="020B0604020202020204" charset="0"/>
              </a:rPr>
              <a:t>CoolTShirts</a:t>
            </a:r>
            <a:r>
              <a:rPr lang="en-US" altLang="en-US" sz="1200" dirty="0">
                <a:solidFill>
                  <a:srgbClr val="484848"/>
                </a:solidFill>
                <a:highlight>
                  <a:srgbClr val="FFFFFF"/>
                </a:highlight>
                <a:latin typeface="Roboto" panose="020B0604020202020204" charset="0"/>
                <a:ea typeface="Roboto" panose="020B0604020202020204" charset="0"/>
              </a:rPr>
              <a:t>, 622. </a:t>
            </a:r>
            <a:endParaRPr lang="en-US" altLang="en-US" sz="1200" dirty="0">
              <a:solidFill>
                <a:srgbClr val="484848"/>
              </a:solidFill>
              <a:highlight>
                <a:srgbClr val="FFFFFF"/>
              </a:highlight>
              <a:latin typeface="Roboto"/>
              <a:ea typeface="Roboto"/>
              <a:sym typeface="Roboto"/>
            </a:endParaRPr>
          </a:p>
        </p:txBody>
      </p:sp>
      <p:graphicFrame>
        <p:nvGraphicFramePr>
          <p:cNvPr id="317" name="Shape 317"/>
          <p:cNvGraphicFramePr/>
          <p:nvPr>
            <p:extLst>
              <p:ext uri="{D42A27DB-BD31-4B8C-83A1-F6EECF244321}">
                <p14:modId xmlns:p14="http://schemas.microsoft.com/office/powerpoint/2010/main" val="301502030"/>
              </p:ext>
            </p:extLst>
          </p:nvPr>
        </p:nvGraphicFramePr>
        <p:xfrm>
          <a:off x="1232868" y="3284771"/>
          <a:ext cx="6521650" cy="170161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83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6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811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solidFill>
                            <a:srgbClr val="19191A"/>
                          </a:solidFill>
                          <a:effectLst/>
                        </a:rPr>
                        <a:t>last_attr.utm_source</a:t>
                      </a:r>
                      <a:endParaRPr lang="en-GB" dirty="0">
                        <a:solidFill>
                          <a:srgbClr val="19191A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19191A"/>
                          </a:solidFill>
                          <a:effectLst/>
                        </a:rPr>
                        <a:t>last_attr.utm_campaign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19191A"/>
                          </a:solidFill>
                          <a:effectLst/>
                        </a:rPr>
                        <a:t>Count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46466"/>
                          </a:solidFill>
                          <a:effectLst/>
                        </a:rPr>
                        <a:t>weekly-newsletter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46466"/>
                          </a:solidFill>
                          <a:effectLst/>
                        </a:rPr>
                        <a:t>115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facebook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solidFill>
                            <a:srgbClr val="646466"/>
                          </a:solidFill>
                          <a:effectLst/>
                        </a:rPr>
                        <a:t>retargetting</a:t>
                      </a:r>
                      <a:r>
                        <a:rPr lang="en-GB" dirty="0">
                          <a:solidFill>
                            <a:srgbClr val="646466"/>
                          </a:solidFill>
                          <a:effectLst/>
                        </a:rPr>
                        <a:t>-ad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113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3760195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solidFill>
                            <a:srgbClr val="646466"/>
                          </a:solidFill>
                          <a:effectLst/>
                        </a:rPr>
                        <a:t>retargetting</a:t>
                      </a:r>
                      <a:r>
                        <a:rPr lang="en-GB" dirty="0">
                          <a:solidFill>
                            <a:srgbClr val="646466"/>
                          </a:solidFill>
                          <a:effectLst/>
                        </a:rPr>
                        <a:t>-campaign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46466"/>
                          </a:solidFill>
                          <a:effectLst/>
                        </a:rPr>
                        <a:t>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46466"/>
                          </a:solidFill>
                          <a:effectLst/>
                        </a:rPr>
                        <a:t>paid-search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46466"/>
                          </a:solidFill>
                          <a:effectLst/>
                        </a:rPr>
                        <a:t>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95269"/>
                </a:solidFill>
              </a:rPr>
              <a:t>Table of Contents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948250"/>
            <a:ext cx="8061300" cy="405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 err="1">
                <a:solidFill>
                  <a:srgbClr val="484848"/>
                </a:solidFill>
                <a:highlight>
                  <a:srgbClr val="FFFFFF"/>
                </a:highlight>
                <a:latin typeface="Roboto" panose="020B0604020202020204" charset="0"/>
                <a:ea typeface="Roboto" panose="020B0604020202020204" charset="0"/>
              </a:rPr>
              <a:t>CoolTShirts</a:t>
            </a:r>
            <a:r>
              <a:rPr lang="en-US" altLang="en-US" sz="1200" dirty="0">
                <a:solidFill>
                  <a:srgbClr val="484848"/>
                </a:solidFill>
                <a:highlight>
                  <a:srgbClr val="FFFFFF"/>
                </a:highlight>
                <a:latin typeface="Roboto" panose="020B0604020202020204" charset="0"/>
                <a:ea typeface="Roboto" panose="020B0604020202020204" charset="0"/>
              </a:rPr>
              <a:t>, an innovative apparel shop, is running a bunch of marketing campaigns. In this project, I’ll be helping them answer these questions about their campaigns: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100" dirty="0">
              <a:solidFill>
                <a:srgbClr val="484848"/>
              </a:solidFill>
              <a:highlight>
                <a:srgbClr val="FFFFFF"/>
              </a:highlight>
              <a:latin typeface="Roboto" panose="020B0604020202020204" charset="0"/>
              <a:ea typeface="Roboto" panose="020B060402020202020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484848"/>
                </a:solidFill>
                <a:highlight>
                  <a:srgbClr val="FFFFFF"/>
                </a:highlight>
                <a:latin typeface="Roboto" panose="020B0604020202020204" charset="0"/>
                <a:ea typeface="Roboto" panose="020B0604020202020204" charset="0"/>
              </a:rPr>
              <a:t>1. </a:t>
            </a:r>
            <a:r>
              <a:rPr lang="en-GB" altLang="en-US" sz="1200" dirty="0">
                <a:solidFill>
                  <a:srgbClr val="484848"/>
                </a:solidFill>
                <a:highlight>
                  <a:srgbClr val="FFFFFF"/>
                </a:highlight>
                <a:latin typeface="Roboto" panose="020B0604020202020204" charset="0"/>
                <a:ea typeface="Roboto" panose="020B0604020202020204" charset="0"/>
              </a:rPr>
              <a:t>Getting familiar with the company</a:t>
            </a:r>
            <a:endParaRPr lang="en-US" altLang="en-US" sz="1200" dirty="0">
              <a:solidFill>
                <a:schemeClr val="tx1"/>
              </a:solidFill>
              <a:highlight>
                <a:srgbClr val="FFFFFF"/>
              </a:highlight>
              <a:latin typeface="Roboto" panose="020B0604020202020204" charset="0"/>
              <a:ea typeface="Roboto" panose="020B060402020202020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484848"/>
                </a:solidFill>
                <a:highlight>
                  <a:srgbClr val="FFFFFF"/>
                </a:highlight>
                <a:latin typeface="Roboto" panose="020B0604020202020204" charset="0"/>
                <a:ea typeface="Roboto" panose="020B0604020202020204" charset="0"/>
              </a:rPr>
              <a:t>1.1 How many campaigns and sources does </a:t>
            </a:r>
            <a:r>
              <a:rPr lang="en-US" altLang="en-US" sz="1200" dirty="0" err="1">
                <a:solidFill>
                  <a:srgbClr val="484848"/>
                </a:solidFill>
                <a:highlight>
                  <a:srgbClr val="FFFFFF"/>
                </a:highlight>
                <a:latin typeface="Roboto" panose="020B0604020202020204" charset="0"/>
                <a:ea typeface="Roboto" panose="020B0604020202020204" charset="0"/>
              </a:rPr>
              <a:t>CoolTShirts</a:t>
            </a:r>
            <a:r>
              <a:rPr lang="en-US" altLang="en-US" sz="1200" dirty="0">
                <a:solidFill>
                  <a:srgbClr val="484848"/>
                </a:solidFill>
                <a:highlight>
                  <a:srgbClr val="FFFFFF"/>
                </a:highlight>
                <a:latin typeface="Roboto" panose="020B0604020202020204" charset="0"/>
                <a:ea typeface="Roboto" panose="020B0604020202020204" charset="0"/>
              </a:rPr>
              <a:t> use and how are they related? 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484848"/>
                </a:solidFill>
                <a:highlight>
                  <a:srgbClr val="FFFFFF"/>
                </a:highlight>
                <a:latin typeface="Roboto" panose="020B0604020202020204" charset="0"/>
                <a:ea typeface="Roboto" panose="020B0604020202020204" charset="0"/>
              </a:rPr>
              <a:t>1.2  What pages are on their website?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484848"/>
                </a:solidFill>
                <a:highlight>
                  <a:srgbClr val="FFFFFF"/>
                </a:highlight>
                <a:latin typeface="Roboto" panose="020B0604020202020204" charset="0"/>
                <a:ea typeface="Roboto" panose="020B0604020202020204" charset="0"/>
              </a:rPr>
              <a:t>2.  Defining the user journey</a:t>
            </a:r>
            <a:endParaRPr lang="en-US" altLang="en-US" sz="1200" dirty="0">
              <a:solidFill>
                <a:schemeClr val="tx1"/>
              </a:solidFill>
              <a:highlight>
                <a:srgbClr val="FFFFFF"/>
              </a:highlight>
              <a:latin typeface="Roboto" panose="020B0604020202020204" charset="0"/>
              <a:ea typeface="Roboto" panose="020B060402020202020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484848"/>
                </a:solidFill>
                <a:highlight>
                  <a:srgbClr val="FFFFFF"/>
                </a:highlight>
                <a:latin typeface="Roboto" panose="020B0604020202020204" charset="0"/>
                <a:ea typeface="Roboto" panose="020B0604020202020204" charset="0"/>
              </a:rPr>
              <a:t>2.1  How many first touches is each campaign responsible for?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484848"/>
                </a:solidFill>
                <a:highlight>
                  <a:srgbClr val="FFFFFF"/>
                </a:highlight>
                <a:latin typeface="Roboto" panose="020B0604020202020204" charset="0"/>
                <a:ea typeface="Roboto" panose="020B0604020202020204" charset="0"/>
              </a:rPr>
              <a:t>2.2  How many last touches is each campaign responsible for?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484848"/>
                </a:solidFill>
                <a:highlight>
                  <a:srgbClr val="FFFFFF"/>
                </a:highlight>
                <a:latin typeface="Roboto" panose="020B0604020202020204" charset="0"/>
                <a:ea typeface="Roboto" panose="020B0604020202020204" charset="0"/>
              </a:rPr>
              <a:t>2.3  How many last touches on the purchase page is each campaign responsible for?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484848"/>
                </a:solidFill>
                <a:highlight>
                  <a:srgbClr val="FFFFFF"/>
                </a:highlight>
                <a:latin typeface="Roboto" panose="020B0604020202020204" charset="0"/>
                <a:ea typeface="Roboto" panose="020B0604020202020204" charset="0"/>
              </a:rPr>
              <a:t>3.  </a:t>
            </a:r>
            <a:r>
              <a:rPr lang="en-US" altLang="en-US" sz="1200" dirty="0" err="1">
                <a:solidFill>
                  <a:srgbClr val="484848"/>
                </a:solidFill>
                <a:highlight>
                  <a:srgbClr val="FFFFFF"/>
                </a:highlight>
                <a:latin typeface="Roboto" panose="020B0604020202020204" charset="0"/>
                <a:ea typeface="Roboto" panose="020B0604020202020204" charset="0"/>
              </a:rPr>
              <a:t>Optimising</a:t>
            </a:r>
            <a:r>
              <a:rPr lang="en-US" altLang="en-US" sz="1200" dirty="0">
                <a:solidFill>
                  <a:srgbClr val="484848"/>
                </a:solidFill>
                <a:highlight>
                  <a:srgbClr val="FFFFFF"/>
                </a:highlight>
                <a:latin typeface="Roboto" panose="020B0604020202020204" charset="0"/>
                <a:ea typeface="Roboto" panose="020B0604020202020204" charset="0"/>
              </a:rPr>
              <a:t> the campaign budget</a:t>
            </a:r>
            <a:endParaRPr lang="en-US" altLang="en-US" sz="1200" dirty="0">
              <a:solidFill>
                <a:schemeClr val="tx1"/>
              </a:solidFill>
              <a:highlight>
                <a:srgbClr val="FFFFFF"/>
              </a:highlight>
              <a:latin typeface="Roboto" panose="020B0604020202020204" charset="0"/>
              <a:ea typeface="Roboto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</a:t>
            </a:r>
            <a:r>
              <a:rPr lang="en-GB" altLang="en-US" sz="48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Getting familiar with the company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520F91C-53C7-4C59-9958-2CA0005A9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25" y="709352"/>
            <a:ext cx="8773749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48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792637" y="216557"/>
            <a:ext cx="8520600" cy="932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</a:t>
            </a:r>
            <a:r>
              <a:rPr lang="en-GB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Getting familiar with the company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930648"/>
            <a:ext cx="3870900" cy="365592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select count(distinct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select count(distinct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utm_source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select distinct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utm_source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859408" y="930648"/>
            <a:ext cx="4319691" cy="120987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uses 8 campaigns and 6 sources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From the table below we can see which source is used for each campaign.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3B92000-6E44-4651-837F-B4D3D8057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409" y="2140527"/>
            <a:ext cx="4319691" cy="24460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623400" y="339769"/>
            <a:ext cx="8520600" cy="816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1.2 </a:t>
            </a:r>
            <a:r>
              <a:rPr lang="en-GB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What pages are on </a:t>
            </a:r>
            <a:r>
              <a:rPr lang="en-GB" sz="24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GB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website?</a:t>
            </a:r>
          </a:p>
          <a:p>
            <a:pPr lvl="0"/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930648"/>
            <a:ext cx="3870900" cy="289951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GB" sz="12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GB" sz="1200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GB" sz="1200" dirty="0">
                <a:latin typeface="Courier New"/>
                <a:ea typeface="Courier New"/>
                <a:cs typeface="Courier New"/>
                <a:sym typeface="Courier New"/>
              </a:rPr>
              <a:t>, count(</a:t>
            </a:r>
            <a:r>
              <a:rPr lang="en-GB" sz="12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GB" sz="1200" dirty="0">
                <a:latin typeface="Courier New"/>
                <a:ea typeface="Courier New"/>
                <a:cs typeface="Courier New"/>
                <a:sym typeface="Courier New"/>
              </a:rPr>
              <a:t>)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12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GB" sz="12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GB" sz="1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1200" dirty="0">
                <a:latin typeface="Courier New"/>
                <a:ea typeface="Courier New"/>
                <a:cs typeface="Courier New"/>
                <a:sym typeface="Courier New"/>
              </a:rPr>
              <a:t>group by 1;</a:t>
            </a:r>
            <a:endParaRPr sz="1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529400" y="930648"/>
            <a:ext cx="4649700" cy="173705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has 4 pages on their website:  </a:t>
            </a:r>
            <a:r>
              <a:rPr lang="en-GB" sz="12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landing page, </a:t>
            </a:r>
            <a:r>
              <a:rPr lang="en-GB" sz="12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shopping_cart</a:t>
            </a:r>
            <a:r>
              <a:rPr lang="en-GB" sz="12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, checkout, purchase</a:t>
            </a:r>
            <a:endParaRPr lang="en-GB" sz="1200" dirty="0">
              <a:latin typeface="Roboto"/>
              <a:ea typeface="Roboto"/>
              <a:cs typeface="Courier New" panose="02070309020205020404" pitchFamily="49" charset="0"/>
              <a:sym typeface="Roboto"/>
            </a:endParaRP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GB" sz="1200" dirty="0">
              <a:latin typeface="Roboto"/>
              <a:ea typeface="Roboto"/>
              <a:cs typeface="Courier New" panose="02070309020205020404" pitchFamily="49" charset="0"/>
              <a:sym typeface="Roboto"/>
            </a:endParaRP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200" dirty="0">
                <a:latin typeface="Roboto"/>
                <a:ea typeface="Roboto"/>
                <a:cs typeface="Courier New" panose="02070309020205020404" pitchFamily="49" charset="0"/>
                <a:sym typeface="Roboto"/>
              </a:rPr>
              <a:t>The conversion rate of 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website is </a:t>
            </a:r>
            <a:r>
              <a:rPr lang="en-GB" sz="1200" dirty="0">
                <a:latin typeface="Roboto"/>
                <a:ea typeface="Roboto"/>
                <a:cs typeface="Courier New" panose="02070309020205020404" pitchFamily="49" charset="0"/>
                <a:sym typeface="Roboto"/>
              </a:rPr>
              <a:t>18% </a:t>
            </a:r>
            <a:endParaRPr lang="en-GB" sz="1200" dirty="0">
              <a:latin typeface="Courier New" panose="02070309020205020404" pitchFamily="49" charset="0"/>
              <a:ea typeface="Roboto"/>
              <a:cs typeface="Courier New" panose="02070309020205020404" pitchFamily="49" charset="0"/>
              <a:sym typeface="Roboto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D038A71-A4F0-47B6-A538-02E37092E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00" y="2686998"/>
            <a:ext cx="4649700" cy="11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4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0" y="-3362"/>
            <a:ext cx="9144000" cy="51435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2.</a:t>
            </a:r>
            <a:r>
              <a:rPr lang="en-GB" altLang="en-US" sz="4800" dirty="0">
                <a:solidFill>
                  <a:schemeClr val="bg2">
                    <a:lumMod val="60000"/>
                    <a:lumOff val="40000"/>
                  </a:schemeClr>
                </a:solidFill>
                <a:latin typeface="Roboto Black" panose="020B0604020202020204" charset="0"/>
                <a:ea typeface="Roboto Black" panose="020B0604020202020204" charset="0"/>
              </a:rPr>
              <a:t> </a:t>
            </a:r>
            <a:r>
              <a:rPr lang="en-GB" altLang="en-US" sz="48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Defining the user journey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516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63071" y="339769"/>
            <a:ext cx="8780929" cy="816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2.1 </a:t>
            </a:r>
            <a:r>
              <a:rPr lang="en-GB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How many first touches each campaign is responsible for</a:t>
            </a:r>
          </a:p>
          <a:p>
            <a:pPr lvl="0"/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930647"/>
            <a:ext cx="3870900" cy="352032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en-GB" sz="1000" dirty="0" err="1">
                <a:latin typeface="Courier New"/>
                <a:ea typeface="Courier New"/>
                <a:cs typeface="Courier New"/>
                <a:sym typeface="Courier New"/>
              </a:rPr>
              <a:t>first_touch</a:t>
            </a: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    SELECT </a:t>
            </a:r>
            <a:r>
              <a:rPr lang="en-GB" sz="10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        MIN(timestamp) as </a:t>
            </a:r>
            <a:r>
              <a:rPr lang="en-GB" sz="1000" dirty="0" err="1">
                <a:latin typeface="Courier New"/>
                <a:ea typeface="Courier New"/>
                <a:cs typeface="Courier New"/>
                <a:sym typeface="Courier New"/>
              </a:rPr>
              <a:t>first_touch_at</a:t>
            </a:r>
            <a:endParaRPr lang="en-GB" sz="1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    FROM </a:t>
            </a:r>
            <a:r>
              <a:rPr lang="en-GB" sz="10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GB" sz="1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    GROUP BY </a:t>
            </a:r>
            <a:r>
              <a:rPr lang="en-GB" sz="10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00" dirty="0" err="1">
                <a:latin typeface="Courier New"/>
                <a:ea typeface="Courier New"/>
                <a:cs typeface="Courier New"/>
                <a:sym typeface="Courier New"/>
              </a:rPr>
              <a:t>ft_attr</a:t>
            </a: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GB" sz="1000" dirty="0" err="1">
                <a:latin typeface="Courier New"/>
                <a:ea typeface="Courier New"/>
                <a:cs typeface="Courier New"/>
                <a:sym typeface="Courier New"/>
              </a:rPr>
              <a:t>ft.user_id</a:t>
            </a: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00" dirty="0" err="1">
                <a:latin typeface="Courier New"/>
                <a:ea typeface="Courier New"/>
                <a:cs typeface="Courier New"/>
                <a:sym typeface="Courier New"/>
              </a:rPr>
              <a:t>ft.first_touch_at</a:t>
            </a: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00" dirty="0" err="1">
                <a:latin typeface="Courier New"/>
                <a:ea typeface="Courier New"/>
                <a:cs typeface="Courier New"/>
                <a:sym typeface="Courier New"/>
              </a:rPr>
              <a:t>pv.utm_source</a:t>
            </a: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00" dirty="0" err="1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endParaRPr lang="en-GB" sz="1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GB" sz="1000" dirty="0" err="1">
                <a:latin typeface="Courier New"/>
                <a:ea typeface="Courier New"/>
                <a:cs typeface="Courier New"/>
                <a:sym typeface="Courier New"/>
              </a:rPr>
              <a:t>first_touch</a:t>
            </a: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  as ft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JOIN </a:t>
            </a:r>
            <a:r>
              <a:rPr lang="en-GB" sz="10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  as </a:t>
            </a:r>
            <a:r>
              <a:rPr lang="en-GB" sz="1000" dirty="0" err="1">
                <a:latin typeface="Courier New"/>
                <a:ea typeface="Courier New"/>
                <a:cs typeface="Courier New"/>
                <a:sym typeface="Courier New"/>
              </a:rPr>
              <a:t>pv</a:t>
            </a:r>
            <a:endParaRPr lang="en-GB" sz="1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    ON </a:t>
            </a:r>
            <a:r>
              <a:rPr lang="en-GB" sz="1000" dirty="0" err="1">
                <a:latin typeface="Courier New"/>
                <a:ea typeface="Courier New"/>
                <a:cs typeface="Courier New"/>
                <a:sym typeface="Courier New"/>
              </a:rPr>
              <a:t>ft.user_id</a:t>
            </a: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000" dirty="0" err="1">
                <a:latin typeface="Courier New"/>
                <a:ea typeface="Courier New"/>
                <a:cs typeface="Courier New"/>
                <a:sym typeface="Courier New"/>
              </a:rPr>
              <a:t>pv.user_id</a:t>
            </a:r>
            <a:endParaRPr lang="en-GB" sz="1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    AND </a:t>
            </a:r>
            <a:r>
              <a:rPr lang="en-GB" sz="1000" dirty="0" err="1">
                <a:latin typeface="Courier New"/>
                <a:ea typeface="Courier New"/>
                <a:cs typeface="Courier New"/>
                <a:sym typeface="Courier New"/>
              </a:rPr>
              <a:t>ft.first_touch_at</a:t>
            </a: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000" dirty="0" err="1">
                <a:latin typeface="Courier New"/>
                <a:ea typeface="Courier New"/>
                <a:cs typeface="Courier New"/>
                <a:sym typeface="Courier New"/>
              </a:rPr>
              <a:t>pv.timestamp</a:t>
            </a: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    select </a:t>
            </a:r>
            <a:r>
              <a:rPr lang="en-GB" sz="1000" dirty="0" err="1">
                <a:latin typeface="Courier New"/>
                <a:ea typeface="Courier New"/>
                <a:cs typeface="Courier New"/>
                <a:sym typeface="Courier New"/>
              </a:rPr>
              <a:t>ft_attr.utm_source</a:t>
            </a: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00" dirty="0" err="1">
                <a:latin typeface="Courier New"/>
                <a:ea typeface="Courier New"/>
                <a:cs typeface="Courier New"/>
                <a:sym typeface="Courier New"/>
              </a:rPr>
              <a:t>ft_attr.utm_campaign</a:t>
            </a: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    count (*)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    from </a:t>
            </a:r>
            <a:r>
              <a:rPr lang="en-GB" sz="1000" dirty="0" err="1">
                <a:latin typeface="Courier New"/>
                <a:ea typeface="Courier New"/>
                <a:cs typeface="Courier New"/>
                <a:sym typeface="Courier New"/>
              </a:rPr>
              <a:t>ft_attr</a:t>
            </a:r>
            <a:endParaRPr lang="en-GB" sz="1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    group by 1, 2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    order by 3 </a:t>
            </a:r>
            <a:r>
              <a:rPr lang="en-GB" sz="1000" dirty="0" err="1">
                <a:latin typeface="Courier New"/>
                <a:ea typeface="Courier New"/>
                <a:cs typeface="Courier New"/>
                <a:sym typeface="Courier New"/>
              </a:rPr>
              <a:t>desc</a:t>
            </a: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0" y="930647"/>
            <a:ext cx="5179100" cy="226821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1100" dirty="0">
                <a:latin typeface="Roboto"/>
                <a:ea typeface="Roboto"/>
                <a:cs typeface="Courier New" panose="02070309020205020404" pitchFamily="49" charset="0"/>
                <a:sym typeface="Roboto"/>
              </a:rPr>
              <a:t>From the table below we can see that :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GB" sz="1100" dirty="0">
              <a:latin typeface="Roboto"/>
              <a:ea typeface="Roboto"/>
              <a:cs typeface="Courier New" panose="02070309020205020404" pitchFamily="49" charset="0"/>
              <a:sym typeface="Roboto"/>
            </a:endParaRP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100" dirty="0">
                <a:latin typeface="Roboto"/>
                <a:ea typeface="Roboto"/>
                <a:cs typeface="Courier New" panose="02070309020205020404" pitchFamily="49" charset="0"/>
                <a:sym typeface="Roboto"/>
              </a:rPr>
              <a:t>Medium </a:t>
            </a:r>
            <a:r>
              <a:rPr lang="en-GB" sz="1100" dirty="0" err="1">
                <a:latin typeface="Roboto"/>
                <a:ea typeface="Roboto"/>
                <a:cs typeface="Courier New" panose="02070309020205020404" pitchFamily="49" charset="0"/>
                <a:sym typeface="Roboto"/>
              </a:rPr>
              <a:t>utm</a:t>
            </a:r>
            <a:r>
              <a:rPr lang="en-GB" sz="1100" dirty="0">
                <a:latin typeface="Roboto"/>
                <a:ea typeface="Roboto"/>
                <a:cs typeface="Courier New" panose="02070309020205020404" pitchFamily="49" charset="0"/>
                <a:sym typeface="Roboto"/>
              </a:rPr>
              <a:t> </a:t>
            </a:r>
            <a:r>
              <a:rPr lang="en-GB" sz="1100" dirty="0" err="1">
                <a:latin typeface="Roboto"/>
                <a:ea typeface="Roboto"/>
                <a:cs typeface="Courier New" panose="02070309020205020404" pitchFamily="49" charset="0"/>
                <a:sym typeface="Roboto"/>
              </a:rPr>
              <a:t>sourse</a:t>
            </a:r>
            <a:r>
              <a:rPr lang="en-GB" sz="1100" dirty="0">
                <a:latin typeface="Roboto"/>
                <a:ea typeface="Roboto"/>
                <a:cs typeface="Courier New" panose="02070309020205020404" pitchFamily="49" charset="0"/>
                <a:sym typeface="Roboto"/>
              </a:rPr>
              <a:t> with </a:t>
            </a:r>
            <a:r>
              <a:rPr lang="en-GB" sz="11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‘interview-with-cool-</a:t>
            </a:r>
            <a:r>
              <a:rPr lang="en-GB" sz="11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tshirts</a:t>
            </a:r>
            <a:r>
              <a:rPr lang="en-GB" sz="11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-founder</a:t>
            </a:r>
            <a:r>
              <a:rPr lang="en-GB" sz="1100" dirty="0">
                <a:latin typeface="Roboto"/>
                <a:ea typeface="Roboto"/>
                <a:cs typeface="Courier New" panose="02070309020205020404" pitchFamily="49" charset="0"/>
                <a:sym typeface="Roboto"/>
              </a:rPr>
              <a:t>’ campaign attract the most of the users, 622 out of 2000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GB" sz="1100" dirty="0">
              <a:latin typeface="Roboto"/>
              <a:ea typeface="Roboto"/>
              <a:cs typeface="Courier New" panose="02070309020205020404" pitchFamily="49" charset="0"/>
              <a:sym typeface="Roboto"/>
            </a:endParaRP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100" dirty="0" err="1">
                <a:latin typeface="Roboto"/>
                <a:ea typeface="Roboto"/>
                <a:cs typeface="Courier New" panose="02070309020205020404" pitchFamily="49" charset="0"/>
                <a:sym typeface="Roboto"/>
              </a:rPr>
              <a:t>Nytimes</a:t>
            </a:r>
            <a:r>
              <a:rPr lang="en-GB" sz="1100" dirty="0">
                <a:latin typeface="Roboto"/>
                <a:ea typeface="Roboto"/>
                <a:cs typeface="Courier New" panose="02070309020205020404" pitchFamily="49" charset="0"/>
                <a:sym typeface="Roboto"/>
              </a:rPr>
              <a:t> </a:t>
            </a:r>
            <a:r>
              <a:rPr lang="en-GB" sz="1100" dirty="0" err="1">
                <a:latin typeface="Roboto"/>
                <a:ea typeface="Roboto"/>
                <a:cs typeface="Courier New" panose="02070309020205020404" pitchFamily="49" charset="0"/>
                <a:sym typeface="Roboto"/>
              </a:rPr>
              <a:t>utm</a:t>
            </a:r>
            <a:r>
              <a:rPr lang="en-GB" sz="1100" dirty="0">
                <a:latin typeface="Roboto"/>
                <a:ea typeface="Roboto"/>
                <a:cs typeface="Courier New" panose="02070309020205020404" pitchFamily="49" charset="0"/>
                <a:sym typeface="Roboto"/>
              </a:rPr>
              <a:t> </a:t>
            </a:r>
            <a:r>
              <a:rPr lang="en-GB" sz="1100" dirty="0" err="1">
                <a:latin typeface="Roboto"/>
                <a:ea typeface="Roboto"/>
                <a:cs typeface="Courier New" panose="02070309020205020404" pitchFamily="49" charset="0"/>
                <a:sym typeface="Roboto"/>
              </a:rPr>
              <a:t>sourse</a:t>
            </a:r>
            <a:r>
              <a:rPr lang="en-GB" sz="1100" dirty="0">
                <a:latin typeface="Roboto"/>
                <a:ea typeface="Roboto"/>
                <a:cs typeface="Courier New" panose="02070309020205020404" pitchFamily="49" charset="0"/>
                <a:sym typeface="Roboto"/>
              </a:rPr>
              <a:t> with </a:t>
            </a:r>
            <a:r>
              <a:rPr lang="en-GB" sz="1100" dirty="0" err="1">
                <a:latin typeface="Roboto"/>
                <a:ea typeface="Roboto"/>
                <a:cs typeface="Courier New" panose="02070309020205020404" pitchFamily="49" charset="0"/>
                <a:sym typeface="Roboto"/>
              </a:rPr>
              <a:t>with</a:t>
            </a:r>
            <a:r>
              <a:rPr lang="en-GB" sz="1100" dirty="0">
                <a:latin typeface="Roboto"/>
                <a:ea typeface="Roboto"/>
                <a:cs typeface="Courier New" panose="02070309020205020404" pitchFamily="49" charset="0"/>
                <a:sym typeface="Roboto"/>
              </a:rPr>
              <a:t> </a:t>
            </a:r>
            <a:r>
              <a:rPr lang="en-GB" sz="11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‘getting-to-know-cool-</a:t>
            </a:r>
            <a:r>
              <a:rPr lang="en-GB" sz="11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tshirts</a:t>
            </a:r>
            <a:r>
              <a:rPr lang="en-GB" sz="11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’ </a:t>
            </a:r>
            <a:r>
              <a:rPr lang="en-GB" sz="1100" dirty="0">
                <a:latin typeface="Roboto"/>
                <a:ea typeface="Roboto"/>
                <a:cs typeface="Courier New" panose="02070309020205020404" pitchFamily="49" charset="0"/>
                <a:sym typeface="Roboto"/>
              </a:rPr>
              <a:t>campaign attracted almost the same amount of users as the previous, 612. </a:t>
            </a:r>
            <a:endParaRPr lang="en-GB" sz="1100" dirty="0">
              <a:latin typeface="Courier New" panose="02070309020205020404" pitchFamily="49" charset="0"/>
              <a:ea typeface="Roboto"/>
              <a:cs typeface="Courier New" panose="02070309020205020404" pitchFamily="49" charset="0"/>
              <a:sym typeface="Roboto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73421E5-2A85-4BD6-BF22-CA2B3AEE7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98857"/>
            <a:ext cx="5179100" cy="125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74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63071" y="595263"/>
            <a:ext cx="8780929" cy="816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n-GB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How many last touches is each campaign responsible for?</a:t>
            </a:r>
          </a:p>
          <a:p>
            <a:pPr lvl="0"/>
            <a:endParaRPr lang="en-GB"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/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930647"/>
            <a:ext cx="3870900" cy="421285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WITH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last_touch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AS (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SELECT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MAX(timestamp) as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last_touch_at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FROM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page_visits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GROUP BY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last_attr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AS (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SELECT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lt.user_id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lt.last_touch_at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pv.utm_source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pv.utm_campaign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FROM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last_touch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as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JOIN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page_visits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as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ON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lt.user_id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=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pv.user_id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AND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lt.last_touch_at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=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pv.timestamp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b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select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last_attr.utm_source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last_attr.utm_campaign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count (*)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from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last_attr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group by 2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order by 3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0" y="930647"/>
            <a:ext cx="5179100" cy="221596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1100" dirty="0">
                <a:latin typeface="Roboto"/>
                <a:ea typeface="Roboto"/>
                <a:cs typeface="Courier New" panose="02070309020205020404" pitchFamily="49" charset="0"/>
                <a:sym typeface="Roboto"/>
              </a:rPr>
              <a:t>From the table below we can see that :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GB" sz="1100" dirty="0">
              <a:latin typeface="Roboto"/>
              <a:ea typeface="Roboto"/>
              <a:cs typeface="Courier New" panose="02070309020205020404" pitchFamily="49" charset="0"/>
              <a:sym typeface="Roboto"/>
            </a:endParaRP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100" dirty="0">
                <a:latin typeface="Roboto"/>
                <a:ea typeface="Roboto"/>
                <a:cs typeface="Courier New" panose="02070309020205020404" pitchFamily="49" charset="0"/>
                <a:sym typeface="Roboto"/>
              </a:rPr>
              <a:t>Most of the last users interactions were with ‘weekly-newsletter’ campaign on email </a:t>
            </a:r>
            <a:r>
              <a:rPr lang="en-GB" sz="1100" dirty="0" err="1">
                <a:latin typeface="Roboto"/>
                <a:ea typeface="Roboto"/>
                <a:cs typeface="Courier New" panose="02070309020205020404" pitchFamily="49" charset="0"/>
                <a:sym typeface="Roboto"/>
              </a:rPr>
              <a:t>utm_source</a:t>
            </a:r>
            <a:endParaRPr lang="en-GB" sz="1100" dirty="0">
              <a:latin typeface="Roboto"/>
              <a:ea typeface="Roboto"/>
              <a:cs typeface="Courier New" panose="02070309020205020404" pitchFamily="49" charset="0"/>
              <a:sym typeface="Roboto"/>
            </a:endParaRP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100" dirty="0">
                <a:latin typeface="Roboto"/>
                <a:ea typeface="Roboto"/>
                <a:cs typeface="Courier New" panose="02070309020205020404" pitchFamily="49" charset="0"/>
                <a:sym typeface="Roboto"/>
              </a:rPr>
              <a:t>The second biggest amount of users had their last touch on </a:t>
            </a:r>
            <a:r>
              <a:rPr lang="en-GB" sz="1100" dirty="0" err="1">
                <a:latin typeface="Roboto"/>
                <a:ea typeface="Roboto"/>
                <a:cs typeface="Courier New" panose="02070309020205020404" pitchFamily="49" charset="0"/>
                <a:sym typeface="Roboto"/>
              </a:rPr>
              <a:t>facebook</a:t>
            </a:r>
            <a:r>
              <a:rPr lang="en-GB" sz="1100" dirty="0">
                <a:latin typeface="Roboto"/>
                <a:ea typeface="Roboto"/>
                <a:cs typeface="Courier New" panose="02070309020205020404" pitchFamily="49" charset="0"/>
                <a:sym typeface="Roboto"/>
              </a:rPr>
              <a:t> </a:t>
            </a:r>
            <a:r>
              <a:rPr lang="en-GB" sz="1100" dirty="0" err="1">
                <a:latin typeface="Roboto"/>
                <a:ea typeface="Roboto"/>
                <a:cs typeface="Courier New" panose="02070309020205020404" pitchFamily="49" charset="0"/>
                <a:sym typeface="Roboto"/>
              </a:rPr>
              <a:t>utm_source</a:t>
            </a:r>
            <a:r>
              <a:rPr lang="en-GB" sz="1100" dirty="0">
                <a:latin typeface="Roboto"/>
                <a:ea typeface="Roboto"/>
                <a:cs typeface="Courier New" panose="02070309020205020404" pitchFamily="49" charset="0"/>
                <a:sym typeface="Roboto"/>
              </a:rPr>
              <a:t> with ‘</a:t>
            </a:r>
            <a:r>
              <a:rPr lang="en-GB" sz="1100" dirty="0" err="1">
                <a:latin typeface="Roboto"/>
                <a:ea typeface="Roboto"/>
                <a:cs typeface="Courier New" panose="02070309020205020404" pitchFamily="49" charset="0"/>
                <a:sym typeface="Roboto"/>
              </a:rPr>
              <a:t>retargetting</a:t>
            </a:r>
            <a:r>
              <a:rPr lang="en-GB" sz="1100" dirty="0">
                <a:latin typeface="Roboto"/>
                <a:ea typeface="Roboto"/>
                <a:cs typeface="Courier New" panose="02070309020205020404" pitchFamily="49" charset="0"/>
                <a:sym typeface="Roboto"/>
              </a:rPr>
              <a:t>-ad’ campaign 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GB" sz="1100" dirty="0">
              <a:latin typeface="Roboto"/>
              <a:ea typeface="Roboto"/>
              <a:cs typeface="Courier New" panose="02070309020205020404" pitchFamily="49" charset="0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1100" dirty="0">
                <a:latin typeface="Roboto"/>
                <a:ea typeface="Roboto"/>
                <a:cs typeface="Courier New" panose="02070309020205020404" pitchFamily="49" charset="0"/>
                <a:sym typeface="Roboto"/>
              </a:rPr>
              <a:t>It is important to know how many last touches each campaign is responsible for,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1100" dirty="0">
                <a:latin typeface="Roboto"/>
                <a:ea typeface="Roboto"/>
                <a:cs typeface="Courier New" panose="02070309020205020404" pitchFamily="49" charset="0"/>
                <a:sym typeface="Roboto"/>
              </a:rPr>
              <a:t>But it is more important to know how many last interactions were exactly on the purchase page of each campaign.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B3B1594-B163-4F5C-BF32-F0FEC9111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146612"/>
            <a:ext cx="5179100" cy="199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3467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691</Words>
  <Application>Microsoft Office PowerPoint</Application>
  <PresentationFormat>Affichage à l'écran (16:9)</PresentationFormat>
  <Paragraphs>144</Paragraphs>
  <Slides>11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11</vt:i4>
      </vt:variant>
    </vt:vector>
  </HeadingPairs>
  <TitlesOfParts>
    <vt:vector size="20" baseType="lpstr">
      <vt:lpstr>Roboto Thin</vt:lpstr>
      <vt:lpstr>Arial</vt:lpstr>
      <vt:lpstr>Roboto</vt:lpstr>
      <vt:lpstr>Courier New</vt:lpstr>
      <vt:lpstr>Dosis</vt:lpstr>
      <vt:lpstr>Roboto Black</vt:lpstr>
      <vt:lpstr>Simple Light</vt:lpstr>
      <vt:lpstr>Simple Light</vt:lpstr>
      <vt:lpstr>Simple Light</vt:lpstr>
      <vt:lpstr>Présentation PowerPoint</vt:lpstr>
      <vt:lpstr>Table of Contents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cp:lastModifiedBy>cher kova</cp:lastModifiedBy>
  <cp:revision>15</cp:revision>
  <dcterms:modified xsi:type="dcterms:W3CDTF">2020-05-22T17:19:59Z</dcterms:modified>
</cp:coreProperties>
</file>